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73" r:id="rId8"/>
    <p:sldId id="274" r:id="rId9"/>
    <p:sldId id="278" r:id="rId10"/>
    <p:sldId id="279" r:id="rId11"/>
    <p:sldId id="277" r:id="rId12"/>
    <p:sldId id="280" r:id="rId13"/>
    <p:sldId id="261" r:id="rId14"/>
    <p:sldId id="265" r:id="rId15"/>
    <p:sldId id="282" r:id="rId16"/>
    <p:sldId id="281" r:id="rId17"/>
    <p:sldId id="271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itchFamily="2" charset="0"/>
      <p:regular r:id="rId25"/>
      <p:bold r:id="rId26"/>
      <p:italic r:id="rId27"/>
      <p:boldItalic r:id="rId28"/>
    </p:embeddedFont>
    <p:embeddedFont>
      <p:font typeface="Montserrat ExtraBold" panose="020F0502020204030204" pitchFamily="34" charset="0"/>
      <p:bold r:id="rId29"/>
      <p:italic r:id="rId30"/>
      <p:boldItalic r:id="rId31"/>
    </p:embeddedFont>
    <p:embeddedFont>
      <p:font typeface="Montserrat Medium" panose="020F0502020204030204" pitchFamily="34" charset="0"/>
      <p:regular r:id="rId32"/>
      <p:bold r:id="rId33"/>
      <p:italic r:id="rId34"/>
      <p:boldItalic r:id="rId35"/>
    </p:embeddedFont>
    <p:embeddedFont>
      <p:font typeface="Montserrat SemiBold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18"/>
  </p:normalViewPr>
  <p:slideViewPr>
    <p:cSldViewPr snapToGrid="0">
      <p:cViewPr varScale="1">
        <p:scale>
          <a:sx n="93" d="100"/>
          <a:sy n="93" d="100"/>
        </p:scale>
        <p:origin x="536" y="2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60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aed03899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aed03899_0_1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d8aed03899_0_1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9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552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8aed0389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8aed03899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d8aed03899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570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942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8aed03899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8aed03899_0_1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8aed03899_0_1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8aed03899_0_1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d8aed03899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d8aed0389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8aed0389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8aed03899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d8aed03899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8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916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63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14156" r="13948" b="144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rot="-8100000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endParaRPr lang="ru-RU" sz="39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Умный дом</a:t>
            </a:r>
            <a:endParaRPr sz="370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31" y="444175"/>
            <a:ext cx="5472894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Кириллов Павел Альфредович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19" y="34655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 января 2022 года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Дипломный 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Дмитрий Носков</a:t>
            </a:r>
            <a:endParaRPr sz="22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Март 2021</a:t>
            </a:r>
            <a:endParaRPr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2743185"/>
            <a:ext cx="12192000" cy="33415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770438"/>
            <a:ext cx="10972800" cy="10569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Максимальная точность на проверочной выборке 0,977 с одной функцией,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против 1,0 где использованы все функции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5413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2800" b="1" dirty="0"/>
              <a:t>Гипотеза:</a:t>
            </a:r>
            <a:br>
              <a:rPr lang="ru-RU" sz="2800" b="1" dirty="0"/>
            </a:br>
            <a:r>
              <a:rPr lang="ru-RU" sz="2800" dirty="0">
                <a:solidFill>
                  <a:schemeClr val="dk1"/>
                </a:solidFill>
                <a:latin typeface="Montserrat"/>
                <a:sym typeface="Montserrat"/>
              </a:rPr>
              <a:t>Для достаточной точности НС хватит м</a:t>
            </a:r>
            <a:r>
              <a:rPr lang="ru-RU" sz="2800" dirty="0">
                <a:solidFill>
                  <a:schemeClr val="dk1"/>
                </a:solidFill>
                <a:latin typeface="Montserrat"/>
              </a:rPr>
              <a:t>ел-частотных спектральных коэффициентов</a:t>
            </a:r>
            <a:b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6478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6887803" y="6213149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функции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50200" y="624045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Только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mmfc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978B99-0F62-6749-BA36-F169E579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0" y="2829300"/>
            <a:ext cx="5257800" cy="3263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913C0-EA0E-074D-BD54-B26EEF03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2825063"/>
            <a:ext cx="514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533400"/>
            <a:ext cx="6204803" cy="58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6991350" y="1224800"/>
            <a:ext cx="4229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2400" b="1" dirty="0"/>
              <a:t>Гипотеза</a:t>
            </a:r>
            <a:br>
              <a:rPr lang="ru-RU" sz="2400" b="1" dirty="0"/>
            </a:br>
            <a:r>
              <a:rPr lang="ru-RU" sz="2000" dirty="0">
                <a:solidFill>
                  <a:schemeClr val="dk1"/>
                </a:solidFill>
                <a:latin typeface="Montserrat"/>
              </a:rPr>
              <a:t>Слова разной длинны одинаково хорошо выделяются одной НС</a:t>
            </a:r>
            <a:br>
              <a:rPr lang="ru-RU" sz="2000" dirty="0">
                <a:solidFill>
                  <a:schemeClr val="dk1"/>
                </a:solidFill>
                <a:latin typeface="Montserrat"/>
              </a:rPr>
            </a:br>
            <a:br>
              <a:rPr lang="ru-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ru-RU" sz="2000" b="1" dirty="0"/>
          </a:p>
        </p:txBody>
      </p:sp>
      <p:sp>
        <p:nvSpPr>
          <p:cNvPr id="189" name="Google Shape;189;p22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6769100" y="3059250"/>
            <a:ext cx="4922000" cy="346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Это график обучения всех слов в одной НС, с точностью на проверочной выборке 0,963 и</a:t>
            </a:r>
          </a:p>
          <a:p>
            <a:pPr marL="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большим количеством ошибок при выделении слов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9A02DE-70A3-DF47-AF5B-709E32D16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50" y="1555738"/>
            <a:ext cx="5554547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6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4103288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206575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692076"/>
            <a:ext cx="10972800" cy="91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Оптимальной для основного набора слов выбрана длина фрейма 0,4 секунды.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При длине фрейма более 0,55 получаем 0 примеров некоторых слов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8206575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Длина фрейма - 0,5 секунды</a:t>
            </a: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103263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Длина фрейма - 0,3 секунды</a:t>
            </a: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0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Длина фрейма - 0,2 секунды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88;p22">
            <a:extLst>
              <a:ext uri="{FF2B5EF4-FFF2-40B4-BE49-F238E27FC236}">
                <a16:creationId xmlns:a16="http://schemas.microsoft.com/office/drawing/2014/main" id="{8CB688AB-351D-7B4E-975E-EA7C155A26DD}"/>
              </a:ext>
            </a:extLst>
          </p:cNvPr>
          <p:cNvSpPr txBox="1">
            <a:spLocks/>
          </p:cNvSpPr>
          <p:nvPr/>
        </p:nvSpPr>
        <p:spPr>
          <a:xfrm>
            <a:off x="850200" y="596906"/>
            <a:ext cx="10491600" cy="89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400" b="1" dirty="0"/>
              <a:t>Гипотеза</a:t>
            </a:r>
            <a:br>
              <a:rPr lang="ru-RU" sz="2400" b="1" dirty="0"/>
            </a:br>
            <a:r>
              <a:rPr lang="ru-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Длина фрейма для вектора данных может быть любой</a:t>
            </a:r>
            <a:br>
              <a:rPr lang="ru-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3CDD18-965E-5649-9177-B060538B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9" y="3222774"/>
            <a:ext cx="3473450" cy="29404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F65354-1C6A-F040-BBCA-C9D69E298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439" y="3231760"/>
            <a:ext cx="3473451" cy="2940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CEC9BC-0CC8-D848-A41A-53D94F131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879" y="3231760"/>
            <a:ext cx="3443141" cy="29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 descr="D:\Наташа\корел\сувалкина\презентация НЕЙРОНКИ\ДОД\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450" y="10024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>
            <a:spLocks noGrp="1"/>
          </p:cNvSpPr>
          <p:nvPr>
            <p:ph type="ctrTitle"/>
          </p:nvPr>
        </p:nvSpPr>
        <p:spPr>
          <a:xfrm>
            <a:off x="114933" y="3103225"/>
            <a:ext cx="5390517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32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Финальная настройка</a:t>
            </a:r>
            <a:br>
              <a:rPr lang="ru-RU" sz="3200" dirty="0"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32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нейронной сети</a:t>
            </a:r>
            <a:endParaRPr sz="32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0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71" name="Google Shape;171;p20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w="76200" cap="flat" cmpd="sng">
            <a:solidFill>
              <a:srgbClr val="2763F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8" name="Google Shape;231;p25">
            <a:extLst>
              <a:ext uri="{FF2B5EF4-FFF2-40B4-BE49-F238E27FC236}">
                <a16:creationId xmlns:a16="http://schemas.microsoft.com/office/drawing/2014/main" id="{BF867A6F-86B2-464C-97F3-2D2A59E2B02C}"/>
              </a:ext>
            </a:extLst>
          </p:cNvPr>
          <p:cNvSpPr txBox="1"/>
          <p:nvPr/>
        </p:nvSpPr>
        <p:spPr>
          <a:xfrm>
            <a:off x="5829300" y="236156"/>
            <a:ext cx="6032500" cy="638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Длина фрейма основного набора – 0,4 сек.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Длина фрейма «включить» - 0,69 сек.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Шаг смещения 0.02 сек.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Модель обучения содержит: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Входной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Conv2D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слой с 32 ядра размером 6 на 6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Слой нормализации, затем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Flatten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Несколько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полносвязных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 слоев с разными количеством нейронов в сочетании со слоями нормализации и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Применены функция активации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relu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На выходи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полносвязный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 слой с функцией активации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softmax</a:t>
            </a: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Создано 2 одинаковой НС с разными базами, обучены на 30 эпохах с размером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батча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32</a:t>
            </a: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204450" y="510350"/>
            <a:ext cx="7783077" cy="5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482624" y="5452500"/>
            <a:ext cx="2709376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Параметры </a:t>
            </a:r>
          </a:p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НС «основной»</a:t>
            </a:r>
            <a:endParaRPr sz="2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17A8A1-BFD8-B245-BBB1-FCA67801D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419100"/>
            <a:ext cx="7073900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204450" y="510350"/>
            <a:ext cx="7783077" cy="5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482624" y="5452500"/>
            <a:ext cx="2709376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Параметры </a:t>
            </a:r>
          </a:p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НС «включить»</a:t>
            </a:r>
            <a:endParaRPr sz="2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72802B-D997-3F4E-8B9E-E480262AE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419100"/>
            <a:ext cx="7188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2743185"/>
            <a:ext cx="12192000" cy="33415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770438"/>
            <a:ext cx="10972800" cy="8964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Цель достигнута, обе сети показали точность на проверочной выборке более 0,98 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627438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2800" b="1" dirty="0"/>
              <a:t>Результаты обучения сетей</a:t>
            </a:r>
            <a:b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6478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6887803" y="6007085"/>
            <a:ext cx="3985500" cy="85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НС набора слов «включить»</a:t>
            </a:r>
          </a:p>
          <a:p>
            <a:pPr lvl="0" algn="ctr"/>
            <a:r>
              <a:rPr lang="ru-RU" dirty="0">
                <a:solidFill>
                  <a:schemeClr val="dk1"/>
                </a:solidFill>
                <a:latin typeface="Montserrat"/>
              </a:rPr>
              <a:t>Среднее значение точности - 0.997 Последнее значение точности - 1.0</a:t>
            </a:r>
            <a:endParaRPr lang="ru-RU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50200" y="6007085"/>
            <a:ext cx="3985500" cy="82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НС основного набора слов</a:t>
            </a:r>
          </a:p>
          <a:p>
            <a:pPr lvl="0" algn="ctr"/>
            <a:r>
              <a:rPr lang="ru-RU" dirty="0">
                <a:solidFill>
                  <a:schemeClr val="dk1"/>
                </a:solidFill>
                <a:latin typeface="Montserrat"/>
              </a:rPr>
              <a:t>Среднее значение точности - 0.993 Последнее значение точности - 1.0</a:t>
            </a:r>
            <a:endParaRPr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E9598A-8FE2-2340-A32A-72A19C5EC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0" y="2668312"/>
            <a:ext cx="5067300" cy="326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4E8FD-FB69-494A-9896-3B89EC6D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80" y="2668312"/>
            <a:ext cx="5080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 rot="-2700000">
            <a:off x="-4320806" y="-5284216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0" name="Google Shape;300;p30"/>
          <p:cNvSpPr/>
          <p:nvPr/>
        </p:nvSpPr>
        <p:spPr>
          <a:xfrm rot="-2700000">
            <a:off x="7063460" y="-54620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l="-5727" t="12146" r="16648" b="8570"/>
          <a:stretch/>
        </p:blipFill>
        <p:spPr>
          <a:xfrm>
            <a:off x="2526983" y="2819725"/>
            <a:ext cx="9248400" cy="4628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9">
            <a:off x="2658994" y="4680469"/>
            <a:ext cx="8984378" cy="89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>
          <a:xfrm rot="-2700000">
            <a:off x="7063460" y="-6140317"/>
            <a:ext cx="10768246" cy="10768034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4" name="Google Shape;304;p30"/>
          <p:cNvSpPr/>
          <p:nvPr/>
        </p:nvSpPr>
        <p:spPr>
          <a:xfrm rot="-2700000">
            <a:off x="-2123141" y="-4843408"/>
            <a:ext cx="9229016" cy="9229016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05" name="Google Shape;305;p30"/>
          <p:cNvCxnSpPr/>
          <p:nvPr/>
        </p:nvCxnSpPr>
        <p:spPr>
          <a:xfrm>
            <a:off x="8677543" y="-10204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0"/>
          <p:cNvSpPr txBox="1"/>
          <p:nvPr/>
        </p:nvSpPr>
        <p:spPr>
          <a:xfrm>
            <a:off x="560434" y="555800"/>
            <a:ext cx="54591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</a:t>
            </a:r>
            <a:endParaRPr sz="5000" i="0" u="none" strike="noStrike" cap="non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231;p25">
            <a:extLst>
              <a:ext uri="{FF2B5EF4-FFF2-40B4-BE49-F238E27FC236}">
                <a16:creationId xmlns:a16="http://schemas.microsoft.com/office/drawing/2014/main" id="{8CFC84AC-A621-D34D-A8F1-2ED7CAC366E7}"/>
              </a:ext>
            </a:extLst>
          </p:cNvPr>
          <p:cNvSpPr txBox="1"/>
          <p:nvPr/>
        </p:nvSpPr>
        <p:spPr>
          <a:xfrm>
            <a:off x="82492" y="1616911"/>
            <a:ext cx="4946708" cy="260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Проверив все гипотезы, я пришел к выводу, что для достижения приемлемой точности НС не достаточно «настройки» одного параметра, необходим комплексный подход как к живому организму.</a:t>
            </a:r>
            <a:endParaRPr sz="18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l="32308" r="25991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 rot="5400000" flipH="1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4" name="Google Shape;314;p31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5" name="Google Shape;315;p31"/>
          <p:cNvSpPr txBox="1"/>
          <p:nvPr/>
        </p:nvSpPr>
        <p:spPr>
          <a:xfrm>
            <a:off x="609600" y="322171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1362150" y="4742350"/>
            <a:ext cx="9467700" cy="21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800" lvl="0" indent="-177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Мне удалось создать НС для выделения команд Умного дома.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04800" lvl="0" indent="-177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Возможна дальнейшая интеграция данной НС  в систему на базе МК или миниатюрного ПК.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1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l="12441" b="-10000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305700" y="2484300"/>
            <a:ext cx="55827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Необходимо создать нейронную сеть для умного дома, способную выделять из потока речи ключевые команды, например, "включи свет", "выключи телевизор" и другие (15 - 20 команд)</a:t>
            </a:r>
          </a:p>
          <a:p>
            <a:pPr marL="114300" indent="0">
              <a:buNone/>
            </a:pPr>
            <a:endParaRPr lang="ru-RU" dirty="0"/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7059608" y="1962158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2981400"/>
            <a:ext cx="5403300" cy="357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800" lvl="0" indent="-457200" algn="l" rtl="0">
              <a:lnSpc>
                <a:spcPts val="35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SemiBold"/>
              <a:buChar char="●"/>
            </a:pPr>
            <a:r>
              <a:rPr lang="ru-RU" sz="24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Создать нейронную сеть для умного дома способную выделять ключевые команды с точностью не менее 9 из 10 слов (точностью 0,98 и выше на проверочной выборке)</a:t>
            </a:r>
            <a:endParaRPr sz="24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10472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sz="5500" i="0" u="none" strike="noStrike" cap="non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09600" y="2552700"/>
            <a:ext cx="6856800" cy="430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 Собрать базу 15-20 слов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Написать нейронную сеть отвечающей основной цели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13156" r="30593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 rot="10800000" flipH="1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57" name="Google Shape;157;p19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9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" name="Google Shape;161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62" name="Google Shape;162;p19"/>
          <p:cNvSpPr txBox="1"/>
          <p:nvPr/>
        </p:nvSpPr>
        <p:spPr>
          <a:xfrm flipH="1">
            <a:off x="828925" y="2336250"/>
            <a:ext cx="6733800" cy="3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Объем базы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1400 слов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Источник сбора данных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Запись собственного голоса на ПК.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Инструменты для сбора данных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ПК, </a:t>
            </a:r>
            <a:r>
              <a:rPr lang="en-US" sz="1800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WavePad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Audio Editor, </a:t>
            </a:r>
            <a:r>
              <a:rPr lang="en-US" sz="1800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Colaboratory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Возникшие трудности при сборе базы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Качество записи, необходимость перевода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 другой формат, обработка аудио,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обрезка аудио, изменение голоса.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 descr="D:\Наташа\корел\сувалкина\презентация НЕЙРОНКИ\ДОД\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133" y="467933"/>
            <a:ext cx="6142834" cy="58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15367" y="933167"/>
            <a:ext cx="5164500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Вид и размер базы</a:t>
            </a:r>
            <a:endParaRPr sz="39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0" name="Google Shape;180;p21"/>
          <p:cNvCxnSpPr/>
          <p:nvPr/>
        </p:nvCxnSpPr>
        <p:spPr>
          <a:xfrm>
            <a:off x="518800" y="0"/>
            <a:ext cx="0" cy="24957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1"/>
          <p:cNvSpPr txBox="1"/>
          <p:nvPr/>
        </p:nvSpPr>
        <p:spPr>
          <a:xfrm>
            <a:off x="715367" y="2937753"/>
            <a:ext cx="4634838" cy="29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"/>
                <a:ea typeface="Montserrat"/>
                <a:cs typeface="Montserrat"/>
                <a:sym typeface="Montserrat"/>
              </a:rPr>
              <a:t>Для лучшей точности, слова пришлось разделить на 2 базы, ориентируясь на длину слов и их похожесть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A573DF-6B19-EA4A-9D73-9DFF4FC28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619" y="929796"/>
            <a:ext cx="4462595" cy="28959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A08D59-9387-1548-80DA-1FB8DE93D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88" y="4362334"/>
            <a:ext cx="6091821" cy="14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2880302"/>
            <a:ext cx="12192000" cy="320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692076"/>
            <a:ext cx="10972800" cy="91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buNone/>
            </a:pPr>
            <a:r>
              <a:rPr lang="ru-RU" sz="2400" dirty="0">
                <a:latin typeface="Montserrat"/>
                <a:ea typeface="Montserrat"/>
                <a:cs typeface="Montserrat"/>
                <a:sym typeface="Montserrat"/>
              </a:rPr>
              <a:t>В результате, большую точность показала не сбалансированная база при определении ключевых слов во фразе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Основная база</a:t>
            </a:r>
            <a:endParaRPr sz="4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0" y="6172200"/>
            <a:ext cx="121920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Размер основной базы и ее балансировка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60D76A-35C6-AE41-95B0-09EDEA22C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7" y="3058763"/>
            <a:ext cx="11911265" cy="28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6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911082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3600" b="1" dirty="0"/>
              <a:t>Проектирование </a:t>
            </a:r>
            <a:endParaRPr lang="en-US" sz="3600" b="1" dirty="0"/>
          </a:p>
          <a:p>
            <a:pPr lvl="0"/>
            <a:r>
              <a:rPr lang="ru-RU" sz="3600" b="1" dirty="0"/>
              <a:t>архитектуры НС</a:t>
            </a:r>
            <a:r>
              <a:rPr lang="en-US" sz="3600" b="1" dirty="0"/>
              <a:t>.</a:t>
            </a:r>
            <a:endParaRPr lang="ru-RU" sz="3600" b="1" dirty="0"/>
          </a:p>
          <a:p>
            <a:pPr lvl="0"/>
            <a:endParaRPr lang="en-US" sz="3600" b="1" dirty="0"/>
          </a:p>
          <a:p>
            <a:pPr lvl="0"/>
            <a:r>
              <a:rPr lang="ru-RU" sz="36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Гипотезы</a:t>
            </a:r>
            <a:endParaRPr sz="3600" i="0" u="none" strike="noStrike" cap="none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17581" y="3428406"/>
            <a:ext cx="6856800" cy="3429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Длина фрейма для вектора данных может быть любой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-330200">
              <a:lnSpc>
                <a:spcPct val="115000"/>
              </a:lnSpc>
              <a:spcBef>
                <a:spcPts val="2000"/>
              </a:spcBef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Подойдет простая архитектура сети</a:t>
            </a:r>
          </a:p>
          <a:p>
            <a:pPr indent="-330200">
              <a:lnSpc>
                <a:spcPct val="115000"/>
              </a:lnSpc>
              <a:spcBef>
                <a:spcPts val="2000"/>
              </a:spcBef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sym typeface="Montserrat"/>
              </a:rPr>
              <a:t>Для достаточной точности НС хватит м</a:t>
            </a:r>
            <a:r>
              <a:rPr lang="ru-RU" sz="1800" dirty="0">
                <a:solidFill>
                  <a:schemeClr val="dk1"/>
                </a:solidFill>
                <a:latin typeface="Montserrat"/>
              </a:rPr>
              <a:t>ел-частотных спектральных коэффициентов</a:t>
            </a:r>
          </a:p>
          <a:p>
            <a:pPr indent="-330200">
              <a:lnSpc>
                <a:spcPct val="115000"/>
              </a:lnSpc>
              <a:spcBef>
                <a:spcPts val="2000"/>
              </a:spcBef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</a:rPr>
              <a:t>Слова разной длинны одинаково хорошо выделяются одной НС</a:t>
            </a:r>
          </a:p>
          <a:p>
            <a:pPr indent="-330200">
              <a:lnSpc>
                <a:spcPct val="115000"/>
              </a:lnSpc>
              <a:spcBef>
                <a:spcPts val="2000"/>
              </a:spcBef>
              <a:buFont typeface="Montserrat"/>
              <a:buChar char="•"/>
            </a:pPr>
            <a:endParaRPr lang="ru-RU" sz="1800" dirty="0">
              <a:solidFill>
                <a:schemeClr val="dk1"/>
              </a:solidFill>
              <a:latin typeface="Montserrat"/>
            </a:endParaRPr>
          </a:p>
          <a:p>
            <a:pPr lvl="0" indent="-330200">
              <a:lnSpc>
                <a:spcPct val="115000"/>
              </a:lnSpc>
              <a:spcBef>
                <a:spcPts val="2000"/>
              </a:spcBef>
              <a:buFont typeface="Montserrat"/>
              <a:buChar char="•"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74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2743185"/>
            <a:ext cx="12192000" cy="33415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643950"/>
            <a:ext cx="10972800" cy="91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"/>
                <a:ea typeface="Montserrat"/>
                <a:cs typeface="Montserrat"/>
                <a:sym typeface="Montserrat"/>
              </a:rPr>
              <a:t>Простая </a:t>
            </a:r>
            <a:r>
              <a:rPr lang="ru-RU" sz="2400" dirty="0" err="1">
                <a:latin typeface="Montserrat"/>
                <a:ea typeface="Montserrat"/>
                <a:cs typeface="Montserrat"/>
                <a:sym typeface="Montserrat"/>
              </a:rPr>
              <a:t>полносвязная</a:t>
            </a:r>
            <a:r>
              <a:rPr lang="ru-RU" sz="2400" dirty="0">
                <a:latin typeface="Montserrat"/>
                <a:ea typeface="Montserrat"/>
                <a:cs typeface="Montserrat"/>
                <a:sym typeface="Montserrat"/>
              </a:rPr>
              <a:t> сеть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Результат - 50</a:t>
            </a: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точность определения слов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200" dirty="0">
                <a:latin typeface="Montserrat"/>
                <a:ea typeface="Montserrat"/>
                <a:cs typeface="Montserrat"/>
                <a:sym typeface="Montserrat"/>
              </a:rPr>
              <a:t>(Средняя, Максимальная, Последняя-средняя, максимальная, последняя точность на проверочной выборке)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2800" b="1" dirty="0"/>
              <a:t>Гипотеза:</a:t>
            </a:r>
            <a:br>
              <a:rPr lang="ru-RU" sz="2800" b="1" dirty="0"/>
            </a:b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Подойдет простая архитектура сети</a:t>
            </a:r>
            <a:b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6887803" y="6213149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Два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слоя + нормализация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50200" y="624045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Один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слой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A8112F-2258-A349-AE8A-4D507A20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03" y="2736162"/>
            <a:ext cx="4049100" cy="33908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E84DC7-3ABA-4D48-B26F-5E9E7175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97" y="2743185"/>
            <a:ext cx="4049100" cy="34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602</Words>
  <Application>Microsoft Macintosh PowerPoint</Application>
  <PresentationFormat>Широкоэкранный</PresentationFormat>
  <Paragraphs>98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Montserrat</vt:lpstr>
      <vt:lpstr>Montserrat ExtraBold</vt:lpstr>
      <vt:lpstr>Calibri</vt:lpstr>
      <vt:lpstr>Arial</vt:lpstr>
      <vt:lpstr>Montserrat SemiBold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 и размер базы</vt:lpstr>
      <vt:lpstr>Основная база</vt:lpstr>
      <vt:lpstr>Презентация PowerPoint</vt:lpstr>
      <vt:lpstr>Гипотеза: Подойдет простая архитектура сети </vt:lpstr>
      <vt:lpstr>Гипотеза: Для достаточной точности НС хватит мел-частотных спектральных коэффициентов </vt:lpstr>
      <vt:lpstr>Гипотеза Слова разной длинны одинаково хорошо выделяются одной НС  </vt:lpstr>
      <vt:lpstr>Презентация PowerPoint</vt:lpstr>
      <vt:lpstr>Финальная настройка нейронной сети</vt:lpstr>
      <vt:lpstr>Презентация PowerPoint</vt:lpstr>
      <vt:lpstr>Презентация PowerPoint</vt:lpstr>
      <vt:lpstr>Результаты обучения сетей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7</cp:revision>
  <cp:lastPrinted>2021-12-21T09:52:10Z</cp:lastPrinted>
  <dcterms:modified xsi:type="dcterms:W3CDTF">2021-12-25T12:13:55Z</dcterms:modified>
</cp:coreProperties>
</file>